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</p:sldMasterIdLst>
  <p:notesMasterIdLst>
    <p:notesMasterId r:id="rId34"/>
  </p:notesMasterIdLst>
  <p:sldIdLst>
    <p:sldId id="256" r:id="rId4"/>
    <p:sldId id="311" r:id="rId5"/>
    <p:sldId id="257" r:id="rId6"/>
    <p:sldId id="260" r:id="rId7"/>
    <p:sldId id="315" r:id="rId8"/>
    <p:sldId id="316" r:id="rId9"/>
    <p:sldId id="319" r:id="rId10"/>
    <p:sldId id="269" r:id="rId11"/>
    <p:sldId id="267" r:id="rId12"/>
    <p:sldId id="318" r:id="rId13"/>
    <p:sldId id="263" r:id="rId14"/>
    <p:sldId id="302" r:id="rId15"/>
    <p:sldId id="303" r:id="rId16"/>
    <p:sldId id="304" r:id="rId17"/>
    <p:sldId id="305" r:id="rId18"/>
    <p:sldId id="308" r:id="rId19"/>
    <p:sldId id="309" r:id="rId20"/>
    <p:sldId id="275" r:id="rId21"/>
    <p:sldId id="276" r:id="rId22"/>
    <p:sldId id="277" r:id="rId23"/>
    <p:sldId id="293" r:id="rId24"/>
    <p:sldId id="280" r:id="rId25"/>
    <p:sldId id="283" r:id="rId26"/>
    <p:sldId id="284" r:id="rId27"/>
    <p:sldId id="285" r:id="rId28"/>
    <p:sldId id="286" r:id="rId29"/>
    <p:sldId id="296" r:id="rId30"/>
    <p:sldId id="297" r:id="rId31"/>
    <p:sldId id="298" r:id="rId32"/>
    <p:sldId id="299" r:id="rId3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EF2921-88DD-1C4E-A4EC-2A04AB4BA65D}">
          <p14:sldIdLst>
            <p14:sldId id="256"/>
            <p14:sldId id="311"/>
            <p14:sldId id="257"/>
            <p14:sldId id="260"/>
            <p14:sldId id="315"/>
            <p14:sldId id="316"/>
            <p14:sldId id="319"/>
            <p14:sldId id="269"/>
            <p14:sldId id="267"/>
            <p14:sldId id="318"/>
            <p14:sldId id="263"/>
            <p14:sldId id="302"/>
            <p14:sldId id="303"/>
            <p14:sldId id="304"/>
            <p14:sldId id="305"/>
            <p14:sldId id="308"/>
            <p14:sldId id="309"/>
            <p14:sldId id="275"/>
            <p14:sldId id="276"/>
            <p14:sldId id="277"/>
            <p14:sldId id="293"/>
            <p14:sldId id="280"/>
            <p14:sldId id="283"/>
            <p14:sldId id="284"/>
            <p14:sldId id="285"/>
            <p14:sldId id="286"/>
            <p14:sldId id="296"/>
            <p14:sldId id="297"/>
            <p14:sldId id="298"/>
            <p14:sldId id="299"/>
          </p14:sldIdLst>
        </p14:section>
        <p14:section name="Untitled Section" id="{9982E7FE-FD0C-5945-B3C7-65B1C85A69E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>
        <p:scale>
          <a:sx n="46" d="100"/>
          <a:sy n="46" d="100"/>
        </p:scale>
        <p:origin x="-204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41" Type="http://schemas.openxmlformats.org/officeDocument/2006/relationships/customXml" Target="../customXml/item2.xml"/><Relationship Id="rId24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29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5" Type="http://schemas.openxmlformats.org/officeDocument/2006/relationships/slide" Target="slides/slide2.xml"/><Relationship Id="rId36" Type="http://schemas.openxmlformats.org/officeDocument/2006/relationships/presProps" Target="presProps.xml"/><Relationship Id="rId15" Type="http://schemas.openxmlformats.org/officeDocument/2006/relationships/slide" Target="slides/slide12.xml"/><Relationship Id="rId31" Type="http://schemas.openxmlformats.org/officeDocument/2006/relationships/slide" Target="slides/slide2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" Type="http://schemas.openxmlformats.org/officeDocument/2006/relationships/slide" Target="slides/slide1.xml"/><Relationship Id="rId30" Type="http://schemas.openxmlformats.org/officeDocument/2006/relationships/slide" Target="slides/slide27.xml"/><Relationship Id="rId9" Type="http://schemas.openxmlformats.org/officeDocument/2006/relationships/slide" Target="slides/slide6.xml"/><Relationship Id="rId35" Type="http://schemas.openxmlformats.org/officeDocument/2006/relationships/printerSettings" Target="printerSettings/printerSettings1.bin"/><Relationship Id="rId14" Type="http://schemas.openxmlformats.org/officeDocument/2006/relationships/slide" Target="slides/slide1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1AD4-B235-4606-9CB7-C5A73AF1FC79}" type="datetimeFigureOut">
              <a:rPr lang="en-AU" smtClean="0"/>
              <a:t>7/08/13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A000-67EF-46BB-AE21-0CC5BD09C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7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 smtClean="0"/>
              <a:t> On our signage as you enter the CSO it talks about faith in their future – I would like to think of it in terms of faith in our future</a:t>
            </a:r>
          </a:p>
          <a:p>
            <a:endParaRPr lang="en-AU" baseline="0" dirty="0" smtClean="0"/>
          </a:p>
          <a:p>
            <a:r>
              <a:rPr lang="en-AU" baseline="0" dirty="0" smtClean="0"/>
              <a:t>Should not have to apologise for being a small diocese – our size is our strength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CD74-CE99-4669-A042-9385CC558999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AU">
                <a:latin typeface="Calibri" charset="0"/>
              </a:rPr>
              <a:t> Australian Curriculum – high aspirations for young people in this country as seen through the Educational Goals for young Australians in the Melbourne Declaration. </a:t>
            </a:r>
          </a:p>
          <a:p>
            <a:pPr>
              <a:spcBef>
                <a:spcPct val="0"/>
              </a:spcBef>
            </a:pPr>
            <a:r>
              <a:rPr lang="en-AU">
                <a:latin typeface="Calibri" charset="0"/>
              </a:rPr>
              <a:t>The Australian Curriculum outlines </a:t>
            </a:r>
            <a:r>
              <a:rPr lang="en-AU" b="1">
                <a:latin typeface="Calibri" charset="0"/>
              </a:rPr>
              <a:t>WHAT </a:t>
            </a:r>
            <a:r>
              <a:rPr lang="en-AU">
                <a:latin typeface="Calibri" charset="0"/>
              </a:rPr>
              <a:t>it is important for all young Australians to learn – their learning entitlement – they are entitled to learn it. The General Capabilities are part of the Australian Curriculum therefore they are part of the learning entitlement for each student.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63FCA0-FD18-D849-8202-11608F5B1B3B}" type="slidenum">
              <a:rPr lang="en-AU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4D58269-C013-0A46-B0CC-CBC20D3C40F8}" type="slidenum">
              <a:rPr lang="en-AU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0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40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13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5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8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0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1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57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0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3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36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5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8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6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54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31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340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80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61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0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4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9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2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4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45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0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F3EA-05A9-4916-AB40-4CBE0A80C965}" type="datetimeFigureOut">
              <a:rPr lang="en-AU" smtClean="0"/>
              <a:t>7/08/13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4A0E-C0B0-423A-B402-D64EB2537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8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C6B1-FC6F-4E95-B41D-2A770EB00B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291E-66EE-45DA-8DF0-DAA41B6EBC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1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F3EA-05A9-4916-AB40-4CBE0A80C96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7/08/13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4A0E-C0B0-423A-B402-D64EB25370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cs.google.com/presentation/d/1OoAc6IcjqzD_qbDKHbsYTqj_ZlJuf86YUrBwnoNYeDs/edit?usp=sharing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207" y="188640"/>
            <a:ext cx="88807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b="1" dirty="0" smtClean="0"/>
              <a:t>Contemporary Teaching and Learning</a:t>
            </a:r>
          </a:p>
          <a:p>
            <a:pPr algn="ctr"/>
            <a:r>
              <a:rPr lang="en-AU" sz="4400" b="1" dirty="0" smtClean="0"/>
              <a:t>St John Vianney’s School, Manly</a:t>
            </a:r>
            <a:endParaRPr lang="en-AU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33" y="1635190"/>
            <a:ext cx="5417653" cy="48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1507" y="10197"/>
            <a:ext cx="5139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0" y="1402765"/>
            <a:ext cx="3637068" cy="5448098"/>
          </a:xfrm>
        </p:spPr>
        <p:txBody>
          <a:bodyPr>
            <a:normAutofit fontScale="70000" lnSpcReduction="20000"/>
          </a:bodyPr>
          <a:lstStyle/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I might live to see the next century; my children surely 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will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The jobs I will do haven’t been invented 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yet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Next year I will start 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school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Do you know what I need to learn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?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Do you know what to teach me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?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Do you know how to teach me? </a:t>
            </a:r>
            <a:endParaRPr lang="en-AU" sz="26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Will you be able to equip me to live in my world?</a:t>
            </a:r>
          </a:p>
          <a:p>
            <a:pPr marL="0" indent="0">
              <a:buNone/>
            </a:pPr>
            <a:endParaRPr lang="en-AU" sz="2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en-AU" sz="2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My name is Rani and I am six years old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19704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69530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bg1"/>
                </a:solidFill>
                <a:latin typeface="Trebuchet MS" pitchFamily="34" charset="0"/>
              </a:rPr>
              <a:t>Hello, my name is Adam. I am five today.</a:t>
            </a:r>
            <a:endParaRPr lang="en-AU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1507" y="10197"/>
            <a:ext cx="5139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4088" y="1052736"/>
            <a:ext cx="3637068" cy="5448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Education that:</a:t>
            </a: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 is forward looking;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 is focused on better teaching and learning;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promotes new skills, literacy and creativity; 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is connected to a wider community and </a:t>
            </a:r>
          </a:p>
          <a:p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AU" sz="2600" b="1" dirty="0">
                <a:solidFill>
                  <a:srgbClr val="002060"/>
                </a:solidFill>
                <a:latin typeface="Trebuchet MS" pitchFamily="34" charset="0"/>
              </a:rPr>
              <a:t>prepares students for the world they live </a:t>
            </a:r>
            <a:r>
              <a:rPr lang="en-AU" sz="2600" b="1" dirty="0" smtClean="0">
                <a:solidFill>
                  <a:srgbClr val="002060"/>
                </a:solidFill>
                <a:latin typeface="Trebuchet MS" pitchFamily="34" charset="0"/>
              </a:rPr>
              <a:t>in</a:t>
            </a:r>
            <a:endParaRPr lang="en-AU" sz="2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AU" sz="2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en-AU" sz="2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847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395288" y="333375"/>
          <a:ext cx="8335962" cy="6178745"/>
        </p:xfrm>
        <a:graphic>
          <a:graphicData uri="http://schemas.openxmlformats.org/drawingml/2006/table">
            <a:tbl>
              <a:tblPr/>
              <a:tblGrid>
                <a:gridCol w="4167981"/>
                <a:gridCol w="4167981"/>
              </a:tblGrid>
              <a:tr h="846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20th Century Learning</a:t>
                      </a:r>
                    </a:p>
                  </a:txBody>
                  <a:tcPr marL="35719" marR="35719" marT="35713" marB="35713" anchor="ctr" horzOverflow="overflow">
                    <a:lnL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08499"/>
                        </a:gs>
                        <a:gs pos="100000">
                          <a:srgbClr val="F0FFF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21st Century Learning</a:t>
                      </a:r>
                    </a:p>
                  </a:txBody>
                  <a:tcPr marL="35719" marR="35719" marT="35713" marB="35713" anchor="ctr" horzOverflow="overflow">
                    <a:lnL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445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44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44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B132"/>
                        </a:gs>
                        <a:gs pos="100000">
                          <a:srgbClr val="DEFFF9"/>
                        </a:gs>
                      </a:gsLst>
                      <a:lin ang="5400000" scaled="1"/>
                    </a:gradFill>
                  </a:tcPr>
                </a:tc>
              </a:tr>
              <a:tr h="846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One-size Fits all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CD4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Personalised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44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Competitive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Collaborative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Classroom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Global Community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Text-based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Web based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Learning for School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Learning for life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Passive Learning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ndara" charset="0"/>
                          <a:cs typeface="Candara" charset="0"/>
                          <a:sym typeface="Candara" charset="0"/>
                        </a:rPr>
                        <a:t>Feedback is specific / relevant &amp; timely</a:t>
                      </a:r>
                    </a:p>
                  </a:txBody>
                  <a:tcPr marL="35719" marR="35719" marT="35713" marB="357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2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04800" y="2514600"/>
            <a:ext cx="445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000">
                <a:solidFill>
                  <a:schemeClr val="bg1"/>
                </a:solidFill>
              </a:rPr>
              <a:t>Technology merely a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517900" y="3200400"/>
            <a:ext cx="5121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000" i="1">
                <a:solidFill>
                  <a:schemeClr val="bg1"/>
                </a:solidFill>
              </a:rPr>
              <a:t>Tool</a:t>
            </a:r>
            <a:r>
              <a:rPr lang="en-US" sz="6000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for</a:t>
            </a:r>
            <a:r>
              <a:rPr lang="en-US" sz="6000">
                <a:solidFill>
                  <a:schemeClr val="bg1"/>
                </a:solidFill>
              </a:rPr>
              <a:t> </a:t>
            </a:r>
            <a:r>
              <a:rPr lang="en-US" sz="6000" i="1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 rot="-1303072">
            <a:off x="5197475" y="4725988"/>
            <a:ext cx="247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000" b="1"/>
              <a:t>curriculum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005638" y="5080000"/>
            <a:ext cx="2092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6000" b="1" i="1"/>
              <a:t>drives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648450" y="6080125"/>
            <a:ext cx="254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000" b="1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41283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entralrangesllen.org.au.phtemp.com/gems/images/publications/Federal%20Govt/2009/melbournedecla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4643">
            <a:off x="827088" y="785813"/>
            <a:ext cx="3671887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363" y="812800"/>
            <a:ext cx="3600450" cy="51387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3200" b="1" dirty="0">
                <a:latin typeface="+mn-lt"/>
                <a:ea typeface="+mn-ea"/>
                <a:cs typeface="+mn-cs"/>
              </a:rPr>
              <a:t>Goal 1: 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Australian schooling promotes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equity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excellence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.</a:t>
            </a:r>
            <a:endParaRPr lang="en-AU" sz="3200" dirty="0">
              <a:latin typeface="+mn-lt"/>
              <a:ea typeface="+mn-ea"/>
              <a:cs typeface="+mn-cs"/>
            </a:endParaRPr>
          </a:p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3200" b="1" dirty="0">
                <a:latin typeface="+mn-lt"/>
                <a:ea typeface="+mn-ea"/>
                <a:cs typeface="+mn-cs"/>
              </a:rPr>
              <a:t>Goal 2: 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All young Australians become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successful learners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confident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creative individuals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active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200" dirty="0">
                <a:latin typeface="+mn-lt"/>
                <a:ea typeface="+mn-ea"/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informed citizens.</a:t>
            </a:r>
            <a:endParaRPr lang="en-A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19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anielle\Work in Progress 2011\BCE\PowerPoint templates\Powerpoint presentati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Danielle\Work in Progress 2011\BCE\Curriculum\Aust Curriculum Banners for Intranet\Australian Curriculum diagram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88963"/>
            <a:ext cx="57054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313" y="285750"/>
            <a:ext cx="3294062" cy="10128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929188" y="180975"/>
            <a:ext cx="4000500" cy="1519238"/>
            <a:chOff x="5214941" y="5324200"/>
            <a:chExt cx="4000528" cy="1520120"/>
          </a:xfrm>
        </p:grpSpPr>
        <p:sp>
          <p:nvSpPr>
            <p:cNvPr id="12" name="Rounded Rectangle 11"/>
            <p:cNvSpPr/>
            <p:nvPr/>
          </p:nvSpPr>
          <p:spPr>
            <a:xfrm>
              <a:off x="5214941" y="5324200"/>
              <a:ext cx="4000528" cy="10563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400" b="1" dirty="0">
                  <a:ln/>
                  <a:latin typeface="+mn-lt"/>
                  <a:ea typeface="Calibri" pitchFamily="34" charset="0"/>
                  <a:cs typeface="Times New Roman" pitchFamily="18" charset="0"/>
                </a:rPr>
                <a:t>Learning areas: </a:t>
              </a:r>
              <a:r>
                <a:rPr lang="en-AU" sz="1400" dirty="0">
                  <a:latin typeface="+mn-lt"/>
                  <a:ea typeface="+mn-ea"/>
                  <a:cs typeface="+mn-cs"/>
                </a:rPr>
                <a:t>The level statements, content descriptions and standards guide what students learn and achieve in  English, History, Mathematics and Science.</a:t>
              </a:r>
              <a:endParaRPr lang="en-AU" sz="1600" dirty="0">
                <a:ln/>
                <a:latin typeface="+mn-lt"/>
                <a:ea typeface="+mn-ea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362579" y="6380501"/>
              <a:ext cx="566742" cy="4638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G:\Danielle\Work in Progress 2011\BCE\Curriculum\Aust Curriculum Banners for Intranet\Australian Curriculum diagram-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33500"/>
            <a:ext cx="496252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Danielle\Work in Progress 2011\BCE\Curriculum\Aust Curriculum Banners for Intranet\Australian Curriculum diagram-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24075"/>
            <a:ext cx="337978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>
            <a:stCxn id="40" idx="1"/>
          </p:cNvCxnSpPr>
          <p:nvPr/>
        </p:nvCxnSpPr>
        <p:spPr>
          <a:xfrm flipH="1">
            <a:off x="4570413" y="3441700"/>
            <a:ext cx="955675" cy="203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526088" y="3013075"/>
            <a:ext cx="3436937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General Capabilities: </a:t>
            </a:r>
            <a:r>
              <a:rPr lang="en-AU" sz="1400" dirty="0">
                <a:latin typeface="+mn-lt"/>
                <a:ea typeface="+mn-ea"/>
                <a:cs typeface="+mn-cs"/>
              </a:rPr>
              <a:t>Students develop these capabilities in learning and living with increasing sophistication across P to 12. </a:t>
            </a:r>
          </a:p>
        </p:txBody>
      </p:sp>
      <p:pic>
        <p:nvPicPr>
          <p:cNvPr id="1029" name="Picture 5" descr="G:\Danielle\Work in Progress 2011\BCE\Curriculum\Aust Curriculum Banners for Intranet\Australian Curriculum diagram-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935288"/>
            <a:ext cx="183673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5076825" y="4922838"/>
            <a:ext cx="3852863" cy="17145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Learners and learning; Teachers and teaching:</a:t>
            </a:r>
          </a:p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Melbourne Declaration:</a:t>
            </a:r>
          </a:p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Goal 1: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Australian schooling promotes equity and excellence.</a:t>
            </a:r>
            <a:endParaRPr lang="en-AU" sz="1400" dirty="0">
              <a:latin typeface="+mn-lt"/>
              <a:ea typeface="+mn-ea"/>
              <a:cs typeface="+mn-cs"/>
            </a:endParaRPr>
          </a:p>
          <a:p>
            <a:pPr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Goal 2: </a:t>
            </a:r>
            <a:r>
              <a:rPr lang="en-US" sz="1400" dirty="0">
                <a:latin typeface="+mn-lt"/>
                <a:ea typeface="+mn-ea"/>
                <a:cs typeface="Arial" pitchFamily="34" charset="0"/>
              </a:rPr>
              <a:t>All young Australians become successful learners, confident and creative individuals, active and informed citizens.</a:t>
            </a:r>
            <a:endParaRPr lang="en-AU" sz="1400" dirty="0">
              <a:latin typeface="+mn-lt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>
            <a:stCxn id="41" idx="1"/>
          </p:cNvCxnSpPr>
          <p:nvPr/>
        </p:nvCxnSpPr>
        <p:spPr>
          <a:xfrm flipH="1" flipV="1">
            <a:off x="3851275" y="4221163"/>
            <a:ext cx="1225550" cy="15589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500688" y="1476375"/>
            <a:ext cx="3429000" cy="105568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dirty="0">
                <a:latin typeface="+mn-lt"/>
                <a:ea typeface="+mn-ea"/>
                <a:cs typeface="+mn-cs"/>
              </a:rPr>
              <a:t>Cross-Curriculum Priorities: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latin typeface="+mn-lt"/>
                <a:ea typeface="+mn-ea"/>
                <a:cs typeface="+mn-cs"/>
              </a:rPr>
              <a:t>Students develop these perspectives in learning and living with increasing sophistication across P to 12. 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076825" y="2047875"/>
            <a:ext cx="566738" cy="2508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7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369888" y="106363"/>
            <a:ext cx="8402637" cy="1268412"/>
          </a:xfrm>
        </p:spPr>
        <p:txBody>
          <a:bodyPr lIns="26788" tIns="26788" rIns="26788" bIns="26788"/>
          <a:lstStyle/>
          <a:p>
            <a:pPr algn="l"/>
            <a:r>
              <a:rPr lang="en-US" sz="3900">
                <a:latin typeface="Candara" charset="0"/>
                <a:cs typeface="Candara" charset="0"/>
                <a:sym typeface="Candara" charset="0"/>
              </a:rPr>
              <a:t>When 1:1...What the research tells us…</a:t>
            </a:r>
            <a:endParaRPr lang="en-US" sz="3900">
              <a:latin typeface="Candara" charset="0"/>
              <a:sym typeface="Candar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838" y="1571625"/>
            <a:ext cx="8688387" cy="5661025"/>
          </a:xfrm>
        </p:spPr>
        <p:txBody>
          <a:bodyPr lIns="26788" tIns="26788" rIns="26788" bIns="26788" rtlCol="0">
            <a:normAutofit lnSpcReduction="10000"/>
          </a:bodyPr>
          <a:lstStyle/>
          <a:p>
            <a:pPr marL="321457" indent="-133941" fontAlgn="auto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Candara" charset="0"/>
              <a:buChar char="•"/>
              <a:defRPr/>
            </a:pP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Student </a:t>
            </a:r>
            <a:r>
              <a:rPr lang="en-US" smtClean="0">
                <a:solidFill>
                  <a:srgbClr val="66B132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attendance increases</a:t>
            </a:r>
            <a:r>
              <a:rPr lang="en-US" smtClean="0">
                <a:solidFill>
                  <a:srgbClr val="66B132"/>
                </a:solidFill>
                <a:latin typeface="Candara" charset="0"/>
                <a:ea typeface="Candara" charset="0"/>
                <a:cs typeface="Candara" charset="0"/>
                <a:sym typeface="Candara" charset="0"/>
              </a:rPr>
              <a:t> 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and students are </a:t>
            </a:r>
            <a:r>
              <a:rPr lang="en-US" smtClean="0">
                <a:solidFill>
                  <a:srgbClr val="66B132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more motivated and more engaged </a:t>
            </a:r>
            <a:r>
              <a:rPr lang="en-US" sz="18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(Russell, 2004, New Brunswick, 2004-06)</a:t>
            </a:r>
            <a:endParaRPr lang="en-US" smtClean="0">
              <a:latin typeface="Candara" charset="0"/>
              <a:ea typeface="+mn-ea"/>
              <a:sym typeface="Candara" charset="0"/>
            </a:endParaRPr>
          </a:p>
          <a:p>
            <a:pPr marL="321457" indent="-133941" fontAlgn="auto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rgbClr val="000000"/>
              </a:buClr>
              <a:buFont typeface="Candara" charset="0"/>
              <a:buChar char="•"/>
              <a:defRPr/>
            </a:pP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Students </a:t>
            </a:r>
            <a:r>
              <a:rPr lang="en-US" smtClean="0">
                <a:solidFill>
                  <a:srgbClr val="66B132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write more, more often and better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. </a:t>
            </a:r>
            <a:r>
              <a:rPr lang="en-US" sz="18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(Silvernail, 2004, </a:t>
            </a:r>
            <a:r>
              <a:rPr lang="en-US" sz="20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Warschauer, 2005</a:t>
            </a:r>
            <a:r>
              <a:rPr lang="en-US" sz="15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)</a:t>
            </a:r>
            <a:endParaRPr lang="en-US" smtClean="0">
              <a:latin typeface="Candara" charset="0"/>
              <a:ea typeface="+mn-ea"/>
              <a:sym typeface="Candara" charset="0"/>
            </a:endParaRPr>
          </a:p>
          <a:p>
            <a:pPr marL="321457" indent="-133941" fontAlgn="auto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rgbClr val="000000"/>
              </a:buClr>
              <a:buFont typeface="Candara" charset="0"/>
              <a:buChar char="•"/>
              <a:defRPr/>
            </a:pP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Overall </a:t>
            </a:r>
            <a:r>
              <a:rPr lang="en-US" smtClean="0">
                <a:solidFill>
                  <a:srgbClr val="66B132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improvement in test scores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 </a:t>
            </a:r>
            <a:r>
              <a:rPr lang="en-US" sz="18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(New Brunswick, 2004-06 +)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 </a:t>
            </a:r>
            <a:endParaRPr lang="en-US" smtClean="0">
              <a:latin typeface="Candara" charset="0"/>
              <a:ea typeface="+mn-ea"/>
              <a:sym typeface="Candara" charset="0"/>
            </a:endParaRPr>
          </a:p>
          <a:p>
            <a:pPr marL="321457" indent="-133941" fontAlgn="auto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rgbClr val="000000"/>
              </a:buClr>
              <a:buFont typeface="Candara" charset="0"/>
              <a:buChar char="•"/>
              <a:defRPr/>
            </a:pP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Students engagement in </a:t>
            </a:r>
            <a:r>
              <a:rPr lang="en-US" smtClean="0">
                <a:solidFill>
                  <a:srgbClr val="558E28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critical thinking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, problem-solving, and </a:t>
            </a:r>
            <a:r>
              <a:rPr lang="en-US" smtClean="0">
                <a:solidFill>
                  <a:srgbClr val="558E28"/>
                </a:solidFill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higher-order thinking</a:t>
            </a:r>
            <a:r>
              <a:rPr lang="en-US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 on a task increased with 1-to-1 students; more willing to address/assess controversy within an assignment </a:t>
            </a:r>
            <a:r>
              <a:rPr lang="en-US" sz="1800" smtClean="0">
                <a:latin typeface="Candara" charset="0"/>
                <a:ea typeface="Candara" charset="0"/>
                <a:cs typeface="Candara" charset="0"/>
                <a:sym typeface="Candara" charset="0"/>
              </a:rPr>
              <a:t>(Rockman, 1998)</a:t>
            </a:r>
            <a:endParaRPr lang="en-US" sz="1800" smtClean="0">
              <a:latin typeface="Candara" charset="0"/>
              <a:ea typeface="+mn-ea"/>
              <a:sym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95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4790656" presetClass="entr" presetSubtype="961913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07 at 5.2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1521"/>
          </a:xfrm>
          <a:prstGeom prst="rect">
            <a:avLst/>
          </a:prstGeom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4925" y="22225"/>
            <a:ext cx="726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 sz="3200" b="1"/>
              <a:t>Brisbane Catholic Education 1-1 Context…</a:t>
            </a:r>
          </a:p>
        </p:txBody>
      </p:sp>
    </p:spTree>
    <p:extLst>
      <p:ext uri="{BB962C8B-B14F-4D97-AF65-F5344CB8AC3E}">
        <p14:creationId xmlns:p14="http://schemas.microsoft.com/office/powerpoint/2010/main" val="11445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2272" y="116633"/>
            <a:ext cx="6858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is a </a:t>
            </a:r>
            <a:r>
              <a:rPr lang="en-US" sz="4000" b="1" dirty="0" smtClean="0"/>
              <a:t>one to one laptop program</a:t>
            </a:r>
            <a:r>
              <a:rPr lang="en-US" sz="4000" b="1" dirty="0"/>
              <a:t>?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A one to one laptop program: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provides every student with access to his/her own laptop computer in a wireless environment allowing students to learn at their own pace and ability levels.</a:t>
            </a:r>
          </a:p>
          <a:p>
            <a:endParaRPr lang="en-US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is the next step from occasional and supplemental use of ICLT technology to more frequent and meaningful use.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90" y="210272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82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</a:t>
            </a:r>
            <a:r>
              <a:rPr lang="en-US" sz="4000" b="1" dirty="0" smtClean="0"/>
              <a:t>would a one to one laptop program look </a:t>
            </a:r>
            <a:r>
              <a:rPr lang="en-US" sz="4000" b="1" dirty="0"/>
              <a:t>like in the classroom</a:t>
            </a:r>
            <a:r>
              <a:rPr lang="en-US" sz="4000" b="1" dirty="0" smtClean="0"/>
              <a:t>?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 one to one laptop program </a:t>
            </a:r>
            <a:r>
              <a:rPr lang="en-US" sz="3200" b="1" dirty="0" smtClean="0"/>
              <a:t>complements</a:t>
            </a:r>
            <a:r>
              <a:rPr lang="en-US" sz="3200" dirty="0" smtClean="0"/>
              <a:t> </a:t>
            </a:r>
            <a:r>
              <a:rPr lang="en-US" sz="3200" dirty="0"/>
              <a:t>the existing school curriculum by </a:t>
            </a:r>
            <a:r>
              <a:rPr lang="en-US" sz="3200" b="1" dirty="0"/>
              <a:t>providing appropriate digital learning tools in balance </a:t>
            </a:r>
            <a:r>
              <a:rPr lang="en-US" sz="3200" dirty="0"/>
              <a:t>with more traditional learning tools</a:t>
            </a:r>
            <a:r>
              <a:rPr lang="en-US" sz="3200" dirty="0" smtClean="0"/>
              <a:t>.</a:t>
            </a:r>
            <a:endParaRPr lang="en-US" sz="32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The program also increases the </a:t>
            </a:r>
            <a:r>
              <a:rPr lang="en-US" sz="3200" dirty="0">
                <a:solidFill>
                  <a:prstClr val="black"/>
                </a:solidFill>
              </a:rPr>
              <a:t>teacher’s pedagogical capacity </a:t>
            </a:r>
            <a:r>
              <a:rPr lang="en-US" sz="3200" dirty="0" smtClean="0">
                <a:solidFill>
                  <a:prstClr val="black"/>
                </a:solidFill>
              </a:rPr>
              <a:t>by “adding </a:t>
            </a:r>
            <a:r>
              <a:rPr lang="en-US" sz="3200" dirty="0">
                <a:solidFill>
                  <a:prstClr val="black"/>
                </a:solidFill>
              </a:rPr>
              <a:t>tools to the toolkit</a:t>
            </a:r>
            <a:r>
              <a:rPr lang="en-US" sz="3200" dirty="0" smtClean="0">
                <a:solidFill>
                  <a:prstClr val="black"/>
                </a:solidFill>
              </a:rPr>
              <a:t>.”</a:t>
            </a:r>
          </a:p>
          <a:p>
            <a:endParaRPr lang="en-US" sz="3200" b="1" dirty="0"/>
          </a:p>
          <a:p>
            <a:endParaRPr lang="en-US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1" y="5085184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AU" sz="6000" dirty="0" smtClean="0">
                <a:solidFill>
                  <a:srgbClr val="FFCC00"/>
                </a:solidFill>
              </a:rPr>
              <a:t/>
            </a:r>
            <a:br>
              <a:rPr lang="en-AU" sz="6000" dirty="0" smtClean="0">
                <a:solidFill>
                  <a:srgbClr val="FFCC00"/>
                </a:solidFill>
              </a:rPr>
            </a:br>
            <a:r>
              <a:rPr lang="en-AU" sz="6000" dirty="0" smtClean="0">
                <a:solidFill>
                  <a:srgbClr val="FFCC00"/>
                </a:solidFill>
              </a:rPr>
              <a:t/>
            </a:r>
            <a:br>
              <a:rPr lang="en-AU" sz="6000" dirty="0" smtClean="0">
                <a:solidFill>
                  <a:srgbClr val="FFCC00"/>
                </a:solidFill>
              </a:rPr>
            </a:br>
            <a:r>
              <a:rPr lang="en-AU" sz="6000" dirty="0">
                <a:solidFill>
                  <a:srgbClr val="FFCC00"/>
                </a:solidFill>
              </a:rPr>
              <a:t/>
            </a:r>
            <a:br>
              <a:rPr lang="en-AU" sz="6000" dirty="0">
                <a:solidFill>
                  <a:srgbClr val="FFCC00"/>
                </a:solidFill>
              </a:rPr>
            </a:b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B375-75DE-4796-AF40-9D56F797C143}" type="slidenum">
              <a:rPr lang="en-AU"/>
              <a:pPr/>
              <a:t>2</a:t>
            </a:fld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13716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9" y="398448"/>
            <a:ext cx="9144000" cy="647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47391" y="398448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smtClean="0">
                <a:solidFill>
                  <a:srgbClr val="FFCC00"/>
                </a:solidFill>
              </a:rPr>
              <a:t/>
            </a:r>
            <a:br>
              <a:rPr lang="en-AU" sz="6000" smtClean="0">
                <a:solidFill>
                  <a:srgbClr val="FFCC00"/>
                </a:solidFill>
              </a:rPr>
            </a:br>
            <a:r>
              <a:rPr lang="en-AU" sz="6000" smtClean="0">
                <a:solidFill>
                  <a:srgbClr val="FFCC00"/>
                </a:solidFill>
              </a:rPr>
              <a:t/>
            </a:r>
            <a:br>
              <a:rPr lang="en-AU" sz="6000" smtClean="0">
                <a:solidFill>
                  <a:srgbClr val="FFCC00"/>
                </a:solidFill>
              </a:rPr>
            </a:br>
            <a:r>
              <a:rPr lang="en-AU" sz="6000" smtClean="0">
                <a:solidFill>
                  <a:srgbClr val="FFCC00"/>
                </a:solidFill>
              </a:rPr>
              <a:t/>
            </a:r>
            <a:br>
              <a:rPr lang="en-AU" sz="6000" smtClean="0">
                <a:solidFill>
                  <a:srgbClr val="FFCC00"/>
                </a:solidFill>
              </a:rPr>
            </a:br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1" y="-91730"/>
            <a:ext cx="8497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3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</a:t>
            </a:r>
            <a:r>
              <a:rPr lang="en-US" sz="4000" b="1" dirty="0" smtClean="0"/>
              <a:t>would the one to one laptop program look </a:t>
            </a:r>
            <a:r>
              <a:rPr lang="en-US" sz="4000" b="1" dirty="0"/>
              <a:t>like in the </a:t>
            </a:r>
            <a:r>
              <a:rPr lang="en-US" sz="4000" b="1" dirty="0" smtClean="0"/>
              <a:t>classroom? </a:t>
            </a:r>
            <a:r>
              <a:rPr lang="en-US" sz="2000" b="1" dirty="0" smtClean="0"/>
              <a:t>(continued)</a:t>
            </a:r>
            <a:endParaRPr lang="en-US" sz="2000" b="1" dirty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b="1" dirty="0" smtClean="0"/>
              <a:t>use </a:t>
            </a:r>
            <a:r>
              <a:rPr lang="en-US" sz="3200" b="1" dirty="0"/>
              <a:t>of the </a:t>
            </a:r>
            <a:r>
              <a:rPr lang="en-US" sz="3200" b="1" dirty="0" smtClean="0"/>
              <a:t>laptop would </a:t>
            </a:r>
            <a:r>
              <a:rPr lang="en-US" sz="3200" b="1" dirty="0"/>
              <a:t>vary </a:t>
            </a:r>
            <a:r>
              <a:rPr lang="en-US" sz="3200" dirty="0" smtClean="0"/>
              <a:t>from </a:t>
            </a:r>
            <a:r>
              <a:rPr lang="en-US" sz="3200" dirty="0"/>
              <a:t>day to day </a:t>
            </a:r>
            <a:r>
              <a:rPr lang="en-US" sz="3200" dirty="0" smtClean="0"/>
              <a:t>depending on the requirements of the learning program for the day.</a:t>
            </a:r>
            <a:endParaRPr lang="en-US" sz="32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There would be increased </a:t>
            </a:r>
            <a:r>
              <a:rPr lang="en-US" sz="3200" dirty="0"/>
              <a:t>levels of </a:t>
            </a:r>
            <a:r>
              <a:rPr lang="en-US" sz="3200" dirty="0" smtClean="0"/>
              <a:t>collaboration between students when using the laptops.</a:t>
            </a:r>
            <a:endParaRPr lang="en-US" sz="3200" dirty="0"/>
          </a:p>
          <a:p>
            <a:endParaRPr lang="en-US" sz="2000" dirty="0" smtClean="0"/>
          </a:p>
          <a:p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33" y="5017106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4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3"/>
            <a:ext cx="8928992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dirty="0" smtClean="0"/>
              <a:t>would the one to one laptop program look </a:t>
            </a:r>
            <a:r>
              <a:rPr lang="en-US" sz="3600" b="1" dirty="0"/>
              <a:t>like in the </a:t>
            </a:r>
            <a:r>
              <a:rPr lang="en-US" sz="3600" b="1" dirty="0" smtClean="0"/>
              <a:t>classroom? </a:t>
            </a:r>
            <a:r>
              <a:rPr lang="en-US" sz="2000" b="1" dirty="0" smtClean="0"/>
              <a:t>(continued)</a:t>
            </a: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100" dirty="0" smtClean="0"/>
              <a:t>Students would </a:t>
            </a:r>
            <a:r>
              <a:rPr lang="en-US" sz="3100" dirty="0"/>
              <a:t>be able to access and use their school files at home and </a:t>
            </a:r>
            <a:r>
              <a:rPr lang="en-US" sz="3100" dirty="0" smtClean="0"/>
              <a:t>collaborate </a:t>
            </a:r>
            <a:r>
              <a:rPr lang="en-US" sz="3100" dirty="0"/>
              <a:t>with their peers on projects through the secure </a:t>
            </a:r>
            <a:r>
              <a:rPr lang="en-US" sz="3100" dirty="0" smtClean="0"/>
              <a:t>BCE </a:t>
            </a:r>
            <a:r>
              <a:rPr lang="en-US" sz="3100" dirty="0"/>
              <a:t>Student Portal</a:t>
            </a:r>
            <a:r>
              <a:rPr lang="en-US" sz="31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The goals of the curriculum </a:t>
            </a:r>
            <a:r>
              <a:rPr lang="en-US" sz="3100" dirty="0" smtClean="0">
                <a:solidFill>
                  <a:prstClr val="black"/>
                </a:solidFill>
              </a:rPr>
              <a:t>would be supported</a:t>
            </a:r>
            <a:r>
              <a:rPr lang="en-US" sz="3100" dirty="0">
                <a:solidFill>
                  <a:prstClr val="black"/>
                </a:solidFill>
              </a:rPr>
              <a:t>, not </a:t>
            </a:r>
            <a:r>
              <a:rPr lang="en-US" sz="3100" dirty="0" smtClean="0">
                <a:solidFill>
                  <a:prstClr val="black"/>
                </a:solidFill>
              </a:rPr>
              <a:t>replaced, </a:t>
            </a:r>
            <a:r>
              <a:rPr lang="en-US" sz="3100" dirty="0">
                <a:solidFill>
                  <a:prstClr val="black"/>
                </a:solidFill>
              </a:rPr>
              <a:t>by the use of </a:t>
            </a:r>
            <a:r>
              <a:rPr lang="en-US" sz="3100" dirty="0" smtClean="0">
                <a:solidFill>
                  <a:prstClr val="black"/>
                </a:solidFill>
              </a:rPr>
              <a:t>one to one laptops. </a:t>
            </a:r>
            <a:r>
              <a:rPr lang="en-US" sz="3100" dirty="0">
                <a:solidFill>
                  <a:prstClr val="black"/>
                </a:solidFill>
              </a:rPr>
              <a:t>Students will use 1-to-1 devices </a:t>
            </a:r>
            <a:r>
              <a:rPr lang="en-US" sz="3100" b="1" dirty="0">
                <a:solidFill>
                  <a:prstClr val="black"/>
                </a:solidFill>
              </a:rPr>
              <a:t>where they </a:t>
            </a:r>
            <a:r>
              <a:rPr lang="en-US" sz="3100" b="1" dirty="0" smtClean="0">
                <a:solidFill>
                  <a:prstClr val="black"/>
                </a:solidFill>
              </a:rPr>
              <a:t>serve a purpose.</a:t>
            </a:r>
            <a:endParaRPr lang="en-US" sz="3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76561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79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Proposed Device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72716"/>
            <a:ext cx="7200800" cy="5985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MacBook Air</a:t>
            </a:r>
            <a:endParaRPr lang="en-US" sz="2300" dirty="0"/>
          </a:p>
          <a:p>
            <a:r>
              <a:rPr lang="en-US" sz="2300" dirty="0" smtClean="0"/>
              <a:t>11.6-inch </a:t>
            </a:r>
            <a:r>
              <a:rPr lang="en-US" sz="2300" dirty="0"/>
              <a:t>high-resolution LED-backlit glossy widescreen </a:t>
            </a:r>
            <a:endParaRPr lang="en-US" sz="2300" dirty="0" smtClean="0"/>
          </a:p>
          <a:p>
            <a:r>
              <a:rPr lang="en-US" sz="2300" dirty="0" smtClean="0"/>
              <a:t>64GB </a:t>
            </a:r>
            <a:r>
              <a:rPr lang="en-US" sz="2300" dirty="0"/>
              <a:t>flash storage</a:t>
            </a:r>
          </a:p>
          <a:p>
            <a:r>
              <a:rPr lang="en-US" sz="2300" dirty="0"/>
              <a:t>1.7GHz dual-core Intel Core i5 </a:t>
            </a:r>
            <a:r>
              <a:rPr lang="en-US" sz="2300" dirty="0" smtClean="0"/>
              <a:t>Processor</a:t>
            </a:r>
            <a:endParaRPr lang="en-US" sz="2300" dirty="0"/>
          </a:p>
          <a:p>
            <a:r>
              <a:rPr lang="en-US" sz="2300" dirty="0" smtClean="0"/>
              <a:t>4GB </a:t>
            </a:r>
            <a:r>
              <a:rPr lang="en-US" sz="2300" dirty="0"/>
              <a:t>of 1600MHz DDR3L onboard memory</a:t>
            </a:r>
          </a:p>
          <a:p>
            <a:r>
              <a:rPr lang="en-US" sz="2300" dirty="0"/>
              <a:t>Size and Weight</a:t>
            </a:r>
          </a:p>
          <a:p>
            <a:r>
              <a:rPr lang="en-US" sz="2300" dirty="0" smtClean="0"/>
              <a:t>1.08 kg</a:t>
            </a:r>
            <a:endParaRPr lang="en-US" sz="2300" dirty="0"/>
          </a:p>
          <a:p>
            <a:r>
              <a:rPr lang="en-US" sz="2300" dirty="0" smtClean="0"/>
              <a:t>Stereo </a:t>
            </a:r>
            <a:r>
              <a:rPr lang="en-US" sz="2300" dirty="0"/>
              <a:t>speakers</a:t>
            </a:r>
          </a:p>
          <a:p>
            <a:r>
              <a:rPr lang="en-US" sz="2300" dirty="0"/>
              <a:t>Omnidirectional microphone</a:t>
            </a:r>
          </a:p>
          <a:p>
            <a:r>
              <a:rPr lang="en-US" sz="2300" dirty="0"/>
              <a:t>Headphone </a:t>
            </a:r>
            <a:r>
              <a:rPr lang="en-US" sz="2300" dirty="0" smtClean="0"/>
              <a:t>port</a:t>
            </a:r>
            <a:r>
              <a:rPr lang="en-US" sz="2300" dirty="0"/>
              <a:t>		</a:t>
            </a:r>
          </a:p>
          <a:p>
            <a:r>
              <a:rPr lang="en-US" sz="2300" dirty="0" smtClean="0"/>
              <a:t>Multi</a:t>
            </a:r>
            <a:r>
              <a:rPr lang="en-US" sz="2300" dirty="0"/>
              <a:t>-Touch </a:t>
            </a:r>
            <a:r>
              <a:rPr lang="en-US" sz="2300" dirty="0" err="1"/>
              <a:t>trackpad</a:t>
            </a:r>
            <a:r>
              <a:rPr lang="en-US" sz="2300" dirty="0"/>
              <a:t> 		</a:t>
            </a:r>
          </a:p>
          <a:p>
            <a:r>
              <a:rPr lang="en-US" sz="2300" dirty="0" smtClean="0"/>
              <a:t>Up </a:t>
            </a:r>
            <a:r>
              <a:rPr lang="en-US" sz="2300" dirty="0"/>
              <a:t>to 5 hours wireless </a:t>
            </a:r>
            <a:r>
              <a:rPr lang="en-US" sz="2300" dirty="0" smtClean="0"/>
              <a:t>web</a:t>
            </a:r>
          </a:p>
          <a:p>
            <a:r>
              <a:rPr lang="en-US" sz="2300" dirty="0" smtClean="0"/>
              <a:t>3 Year warranty</a:t>
            </a:r>
          </a:p>
          <a:p>
            <a:r>
              <a:rPr lang="en-US" sz="2300" dirty="0" smtClean="0"/>
              <a:t>3 year </a:t>
            </a:r>
            <a:r>
              <a:rPr lang="en-US" sz="2300" dirty="0"/>
              <a:t>A</a:t>
            </a:r>
            <a:r>
              <a:rPr lang="en-US" sz="2300" dirty="0" smtClean="0"/>
              <a:t>pple Support </a:t>
            </a:r>
            <a:endParaRPr lang="en-US" sz="2300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57301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686"/>
            <a:ext cx="6347048" cy="882034"/>
          </a:xfrm>
        </p:spPr>
        <p:txBody>
          <a:bodyPr/>
          <a:lstStyle/>
          <a:p>
            <a:r>
              <a:rPr lang="en-US" b="1" dirty="0"/>
              <a:t>Software – BCE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908720"/>
            <a:ext cx="6768752" cy="4968552"/>
          </a:xfrm>
          <a:noFill/>
        </p:spPr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dirty="0" smtClean="0"/>
              <a:t>Mac </a:t>
            </a:r>
            <a:r>
              <a:rPr lang="cs-CZ" dirty="0"/>
              <a:t>OS X Lion 10.7.2</a:t>
            </a:r>
          </a:p>
          <a:p>
            <a:r>
              <a:rPr lang="cs-CZ" dirty="0" err="1" smtClean="0"/>
              <a:t>iLife</a:t>
            </a:r>
            <a:r>
              <a:rPr lang="cs-CZ" dirty="0" smtClean="0"/>
              <a:t> </a:t>
            </a:r>
            <a:r>
              <a:rPr lang="cs-CZ" dirty="0"/>
              <a:t>’11 (</a:t>
            </a:r>
            <a:r>
              <a:rPr lang="cs-CZ" dirty="0" err="1"/>
              <a:t>iPhoto</a:t>
            </a:r>
            <a:r>
              <a:rPr lang="cs-CZ" dirty="0"/>
              <a:t> ‘11, </a:t>
            </a:r>
            <a:r>
              <a:rPr lang="cs-CZ" dirty="0" err="1"/>
              <a:t>iMovie</a:t>
            </a:r>
            <a:r>
              <a:rPr lang="cs-CZ" dirty="0"/>
              <a:t> ‘11, </a:t>
            </a:r>
            <a:r>
              <a:rPr lang="cs-CZ" dirty="0" err="1"/>
              <a:t>GarageBand</a:t>
            </a:r>
            <a:r>
              <a:rPr lang="cs-CZ" dirty="0"/>
              <a:t> ’11)</a:t>
            </a:r>
          </a:p>
          <a:p>
            <a:r>
              <a:rPr lang="en-US" dirty="0" smtClean="0"/>
              <a:t>Microsoft </a:t>
            </a:r>
            <a:r>
              <a:rPr lang="en-US" dirty="0"/>
              <a:t>Office 2011</a:t>
            </a:r>
          </a:p>
          <a:p>
            <a:r>
              <a:rPr lang="es-ES_tradnl" dirty="0" err="1" smtClean="0"/>
              <a:t>Sophos</a:t>
            </a:r>
            <a:r>
              <a:rPr lang="es-ES_tradnl" dirty="0" smtClean="0"/>
              <a:t> </a:t>
            </a:r>
            <a:r>
              <a:rPr lang="es-ES_tradnl" dirty="0"/>
              <a:t>Anti-Virus 7.3</a:t>
            </a:r>
          </a:p>
          <a:p>
            <a:r>
              <a:rPr lang="es-ES_tradnl" dirty="0" smtClean="0"/>
              <a:t>Microsoft </a:t>
            </a:r>
            <a:r>
              <a:rPr lang="es-ES_tradnl" dirty="0"/>
              <a:t>Messenger</a:t>
            </a:r>
          </a:p>
          <a:p>
            <a:r>
              <a:rPr lang="es-ES_tradnl" dirty="0" smtClean="0"/>
              <a:t>Adobe </a:t>
            </a:r>
            <a:r>
              <a:rPr lang="es-ES_tradnl" dirty="0"/>
              <a:t>Flash Player</a:t>
            </a:r>
          </a:p>
          <a:p>
            <a:r>
              <a:rPr lang="es-ES_tradnl" dirty="0" smtClean="0"/>
              <a:t>Microsoft </a:t>
            </a:r>
            <a:r>
              <a:rPr lang="es-ES_tradnl" dirty="0"/>
              <a:t>Silverlight </a:t>
            </a:r>
          </a:p>
          <a:p>
            <a:r>
              <a:rPr lang="es-ES_tradnl" dirty="0" smtClean="0"/>
              <a:t>Citrix </a:t>
            </a:r>
            <a:r>
              <a:rPr lang="es-ES_tradnl" dirty="0"/>
              <a:t>Receiver</a:t>
            </a:r>
          </a:p>
          <a:p>
            <a:r>
              <a:rPr lang="es-ES_tradnl" dirty="0" err="1" smtClean="0"/>
              <a:t>Built</a:t>
            </a:r>
            <a:r>
              <a:rPr lang="es-ES_tradnl" dirty="0"/>
              <a:t>-in </a:t>
            </a:r>
            <a:r>
              <a:rPr lang="es-ES_tradnl" dirty="0" err="1"/>
              <a:t>recovery</a:t>
            </a:r>
            <a:r>
              <a:rPr lang="es-ES_tradnl" dirty="0"/>
              <a:t> </a:t>
            </a:r>
            <a:r>
              <a:rPr lang="es-ES_tradnl" dirty="0" err="1" smtClean="0"/>
              <a:t>partition</a:t>
            </a:r>
            <a:endParaRPr lang="es-ES_tradnl" dirty="0" smtClean="0"/>
          </a:p>
          <a:p>
            <a:endParaRPr lang="es-ES_tradnl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272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7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The Package Includes: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Laptop and power supply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err="1" smtClean="0"/>
              <a:t>Applecare</a:t>
            </a:r>
            <a:r>
              <a:rPr lang="en-US" dirty="0" smtClean="0"/>
              <a:t> Protection Plan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(Provides Home Support)</a:t>
            </a:r>
          </a:p>
          <a:p>
            <a:r>
              <a:rPr lang="en-US" dirty="0" smtClean="0"/>
              <a:t>3 year warranty</a:t>
            </a:r>
          </a:p>
          <a:p>
            <a:r>
              <a:rPr lang="en-US" dirty="0" smtClean="0"/>
              <a:t>Insurance (accidental and theft)</a:t>
            </a:r>
          </a:p>
          <a:p>
            <a:r>
              <a:rPr lang="en-US" dirty="0" smtClean="0"/>
              <a:t>Bag </a:t>
            </a:r>
          </a:p>
          <a:p>
            <a:r>
              <a:rPr lang="en-US" dirty="0" smtClean="0"/>
              <a:t>Identification </a:t>
            </a:r>
            <a:r>
              <a:rPr lang="en-US" dirty="0"/>
              <a:t>Skin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2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192" y="274638"/>
            <a:ext cx="3625007" cy="1786210"/>
          </a:xfrm>
        </p:spPr>
        <p:txBody>
          <a:bodyPr>
            <a:noAutofit/>
          </a:bodyPr>
          <a:lstStyle/>
          <a:p>
            <a:r>
              <a:rPr lang="en-US" sz="3200" b="1" dirty="0"/>
              <a:t>Are the computers covered by insurance for damage?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06868"/>
            <a:ext cx="8229600" cy="4634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</a:t>
            </a:r>
            <a:r>
              <a:rPr lang="en-US" dirty="0"/>
              <a:t>device will be covered by an Accidental Damage Program for accidental damage caused at </a:t>
            </a:r>
            <a:r>
              <a:rPr lang="en-US" dirty="0" smtClean="0"/>
              <a:t>school.</a:t>
            </a:r>
          </a:p>
          <a:p>
            <a:r>
              <a:rPr lang="en-US" dirty="0" smtClean="0"/>
              <a:t>If damage </a:t>
            </a:r>
            <a:r>
              <a:rPr lang="en-US" dirty="0"/>
              <a:t>is due to </a:t>
            </a:r>
            <a:r>
              <a:rPr lang="en-US" dirty="0" smtClean="0"/>
              <a:t>negligence, </a:t>
            </a:r>
            <a:r>
              <a:rPr lang="en-US" dirty="0"/>
              <a:t>carelessness or </a:t>
            </a:r>
            <a:r>
              <a:rPr lang="en-US" dirty="0" err="1"/>
              <a:t>wilful</a:t>
            </a:r>
            <a:r>
              <a:rPr lang="en-US" dirty="0"/>
              <a:t> damage, an excess fee of $150 will be payable to the school by the </a:t>
            </a:r>
            <a:r>
              <a:rPr lang="en-US" dirty="0" smtClean="0"/>
              <a:t>child’s parents/guardians</a:t>
            </a:r>
            <a:r>
              <a:rPr lang="en-US" dirty="0"/>
              <a:t>.</a:t>
            </a:r>
          </a:p>
          <a:p>
            <a:r>
              <a:rPr lang="en-US" dirty="0" smtClean="0"/>
              <a:t>Repeat </a:t>
            </a:r>
            <a:r>
              <a:rPr lang="en-US" dirty="0"/>
              <a:t>incidents of damage will attract an escalating </a:t>
            </a:r>
            <a:r>
              <a:rPr lang="en-US" dirty="0" smtClean="0"/>
              <a:t>excess, </a:t>
            </a:r>
            <a:r>
              <a:rPr lang="en-US" dirty="0"/>
              <a:t>at the discretion of the Principal.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2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670961"/>
          </a:xfrm>
        </p:spPr>
        <p:txBody>
          <a:bodyPr>
            <a:normAutofit fontScale="90000"/>
          </a:bodyPr>
          <a:lstStyle/>
          <a:p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b="1" dirty="0" smtClean="0"/>
              <a:t>Insurance - Loss </a:t>
            </a:r>
            <a:r>
              <a:rPr lang="en-US" b="1" dirty="0"/>
              <a:t>or </a:t>
            </a:r>
            <a:r>
              <a:rPr lang="en-US" b="1" dirty="0" smtClean="0"/>
              <a:t>Theft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196752"/>
            <a:ext cx="6491064" cy="5544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laptops </a:t>
            </a:r>
            <a:r>
              <a:rPr lang="en-US" dirty="0"/>
              <a:t>will be insured by the school for loss or theft.</a:t>
            </a:r>
          </a:p>
          <a:p>
            <a:r>
              <a:rPr lang="en-US" dirty="0" smtClean="0"/>
              <a:t>The school is to be notified immediately if there is a problem with loss </a:t>
            </a:r>
            <a:r>
              <a:rPr lang="en-US" dirty="0"/>
              <a:t>or theft of a </a:t>
            </a:r>
            <a:r>
              <a:rPr lang="en-US" dirty="0" smtClean="0"/>
              <a:t>laptop. (No </a:t>
            </a:r>
            <a:r>
              <a:rPr lang="en-US" dirty="0"/>
              <a:t>later than 24 hours after the event</a:t>
            </a:r>
            <a:r>
              <a:rPr lang="en-US" dirty="0" smtClean="0"/>
              <a:t>. </a:t>
            </a:r>
            <a:r>
              <a:rPr lang="en-US" dirty="0"/>
              <a:t>A Queensland Police Reference Number should accompany </a:t>
            </a:r>
            <a:r>
              <a:rPr lang="en-US" dirty="0" smtClean="0"/>
              <a:t>this notification.)</a:t>
            </a:r>
            <a:endParaRPr lang="en-US" dirty="0"/>
          </a:p>
          <a:p>
            <a:r>
              <a:rPr lang="en-US" dirty="0"/>
              <a:t>An excess fee will apply </a:t>
            </a:r>
            <a:r>
              <a:rPr lang="en-US" dirty="0" smtClean="0"/>
              <a:t>depending on </a:t>
            </a:r>
            <a:r>
              <a:rPr lang="en-US" dirty="0"/>
              <a:t>circumstances.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91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8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Cost of the Program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995738"/>
              </p:ext>
            </p:extLst>
          </p:nvPr>
        </p:nvGraphicFramePr>
        <p:xfrm>
          <a:off x="251520" y="5229200"/>
          <a:ext cx="8640960" cy="144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80320"/>
                <a:gridCol w="2880320"/>
                <a:gridCol w="28803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 x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</a:t>
                      </a:r>
                      <a:r>
                        <a:rPr lang="en-US" b="1" dirty="0" smtClean="0"/>
                        <a:t>330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</a:t>
                      </a:r>
                      <a:r>
                        <a:rPr lang="en-US" b="1" dirty="0" smtClean="0"/>
                        <a:t>110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Less than $1.00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004048" y="980728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868" y="843051"/>
            <a:ext cx="6984776" cy="52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</a:rPr>
              <a:t>The total cost of the program includes the following: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Laptop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Apple Care Protection Plan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Technical Support </a:t>
            </a:r>
            <a:endParaRPr lang="en-US" sz="2500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Accidental Damage Care Pack</a:t>
            </a:r>
            <a:endParaRPr lang="en-US" sz="25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Loss or </a:t>
            </a:r>
            <a:r>
              <a:rPr lang="en-US" sz="2500" dirty="0" smtClean="0">
                <a:solidFill>
                  <a:prstClr val="black"/>
                </a:solidFill>
              </a:rPr>
              <a:t>Theft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Software Package – BCE Image 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Bag </a:t>
            </a:r>
            <a:r>
              <a:rPr lang="en-US" sz="2500" dirty="0" smtClean="0">
                <a:solidFill>
                  <a:prstClr val="black"/>
                </a:solidFill>
              </a:rPr>
              <a:t>&amp; Protective </a:t>
            </a:r>
            <a:r>
              <a:rPr lang="en-US" sz="2500" dirty="0">
                <a:solidFill>
                  <a:prstClr val="black"/>
                </a:solidFill>
              </a:rPr>
              <a:t>Skin with User Identification </a:t>
            </a:r>
            <a:r>
              <a:rPr lang="en-US" sz="2500" dirty="0" smtClean="0">
                <a:solidFill>
                  <a:prstClr val="black"/>
                </a:solidFill>
              </a:rPr>
              <a:t>Details</a:t>
            </a:r>
            <a:endParaRPr lang="en-US" sz="25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NB This is a lease arrangement and parents/students do not own these devices at the end of the period.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8986" cy="1143000"/>
          </a:xfrm>
        </p:spPr>
        <p:txBody>
          <a:bodyPr/>
          <a:lstStyle/>
          <a:p>
            <a:r>
              <a:rPr lang="en-US" dirty="0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478987" cy="5256584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/>
              <a:t>What if I don’t want my child to participate in the program</a:t>
            </a:r>
            <a:r>
              <a:rPr lang="en-US" sz="1900" b="1" dirty="0" smtClean="0"/>
              <a:t>?</a:t>
            </a:r>
          </a:p>
          <a:p>
            <a:pPr marL="0" indent="0">
              <a:buNone/>
            </a:pPr>
            <a:r>
              <a:rPr lang="en-US" sz="1900" dirty="0" smtClean="0"/>
              <a:t>Your child won’t have one to one access of a laptop, but will be able to use one of the school’s laptops when at school.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How does a student participate if they do not have a computer?</a:t>
            </a:r>
          </a:p>
          <a:p>
            <a:pPr marL="0" indent="0">
              <a:buNone/>
            </a:pPr>
            <a:r>
              <a:rPr lang="en-US" sz="1900" dirty="0"/>
              <a:t>Students will be given access to a computer, which might or might not be located in their current classroom. </a:t>
            </a:r>
            <a:r>
              <a:rPr lang="en-US" sz="1900" i="1" dirty="0"/>
              <a:t>These computers will not be able to be taken home.</a:t>
            </a:r>
          </a:p>
          <a:p>
            <a:pPr marL="0" indent="0">
              <a:buNone/>
            </a:pPr>
            <a:r>
              <a:rPr lang="en-US" sz="1900" b="1" dirty="0"/>
              <a:t>Can students bring their own devices from home instead?</a:t>
            </a:r>
          </a:p>
          <a:p>
            <a:pPr marL="0" indent="0">
              <a:buNone/>
            </a:pPr>
            <a:r>
              <a:rPr lang="en-US" sz="1900" dirty="0"/>
              <a:t>Home devices are not configured to the school network, can be a source of viruses and are often not enabled with the licensed software. Home devices </a:t>
            </a:r>
            <a:r>
              <a:rPr lang="en-US" sz="1900" dirty="0" smtClean="0"/>
              <a:t>are </a:t>
            </a:r>
            <a:r>
              <a:rPr lang="en-US" sz="1900" dirty="0"/>
              <a:t>not </a:t>
            </a:r>
            <a:r>
              <a:rPr lang="en-US" sz="1900" dirty="0" smtClean="0"/>
              <a:t>licensed </a:t>
            </a:r>
            <a:r>
              <a:rPr lang="en-US" sz="1900" dirty="0"/>
              <a:t>to use the school image and maintenance issues </a:t>
            </a:r>
            <a:r>
              <a:rPr lang="en-US" sz="1900" dirty="0" smtClean="0"/>
              <a:t>will be more difficult and may </a:t>
            </a:r>
            <a:r>
              <a:rPr lang="en-US" sz="1900" dirty="0"/>
              <a:t>not be resolved in an appropriate time frame. </a:t>
            </a:r>
            <a:r>
              <a:rPr lang="en-US" sz="1900" dirty="0" smtClean="0"/>
              <a:t>Insurance issues  also present difficulties.  Therefore</a:t>
            </a:r>
            <a:r>
              <a:rPr lang="en-US" sz="1900" dirty="0"/>
              <a:t>, </a:t>
            </a:r>
            <a:r>
              <a:rPr lang="en-US" sz="1900" dirty="0" smtClean="0"/>
              <a:t>laptops </a:t>
            </a:r>
            <a:r>
              <a:rPr lang="en-US" sz="1900" dirty="0"/>
              <a:t>from home may not be brought to school.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90" y="0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3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/>
              <a:t>Support Systems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the </a:t>
            </a:r>
            <a:r>
              <a:rPr lang="en-US" dirty="0" smtClean="0"/>
              <a:t>Apple laptop is </a:t>
            </a:r>
            <a:r>
              <a:rPr lang="en-US" dirty="0"/>
              <a:t>robust and reliable, the reality is that sometimes things will go wrong. The school will have a few spare </a:t>
            </a:r>
            <a:r>
              <a:rPr lang="en-US" dirty="0" smtClean="0"/>
              <a:t>laptops </a:t>
            </a:r>
            <a:r>
              <a:rPr lang="en-US" dirty="0"/>
              <a:t>that will be swapped in and out of service when a computer requires </a:t>
            </a:r>
            <a:r>
              <a:rPr lang="en-US" dirty="0" smtClean="0"/>
              <a:t>repair</a:t>
            </a:r>
            <a:r>
              <a:rPr lang="en-US" dirty="0"/>
              <a:t>. This means that a student will have access to a computer at all times, unless there are </a:t>
            </a:r>
            <a:r>
              <a:rPr lang="en-US" dirty="0" smtClean="0"/>
              <a:t>unexpected multiple </a:t>
            </a:r>
            <a:r>
              <a:rPr lang="en-US" dirty="0"/>
              <a:t>faults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8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18" y="1628800"/>
            <a:ext cx="513978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648" y="404664"/>
            <a:ext cx="405231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b="1" dirty="0" smtClean="0"/>
              <a:t>Agenda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AU" sz="3200" dirty="0">
                <a:solidFill>
                  <a:prstClr val="black"/>
                </a:solidFill>
              </a:rPr>
              <a:t>Why have a 1 to 1 Laptop Program?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AU" sz="32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AU" sz="3200" dirty="0">
                <a:solidFill>
                  <a:prstClr val="black"/>
                </a:solidFill>
              </a:rPr>
              <a:t>What is happening in other schools?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AU" sz="32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AU" sz="3200" dirty="0">
                <a:solidFill>
                  <a:prstClr val="black"/>
                </a:solidFill>
              </a:rPr>
              <a:t>What is our proposal</a:t>
            </a:r>
            <a:r>
              <a:rPr lang="en-AU" sz="3200" dirty="0" smtClean="0">
                <a:solidFill>
                  <a:prstClr val="black"/>
                </a:solidFill>
              </a:rPr>
              <a:t>?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AU" sz="3200" dirty="0">
              <a:solidFill>
                <a:prstClr val="black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AU" sz="3200" dirty="0" smtClean="0">
                <a:solidFill>
                  <a:prstClr val="black"/>
                </a:solidFill>
              </a:rPr>
              <a:t>Questions / Parent Response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AU" sz="3200" b="1" dirty="0">
              <a:solidFill>
                <a:prstClr val="black"/>
              </a:solidFill>
            </a:endParaRPr>
          </a:p>
          <a:p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348024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b="1" dirty="0" smtClean="0"/>
          </a:p>
          <a:p>
            <a:pPr marL="0" indent="0" algn="ctr">
              <a:buNone/>
            </a:pPr>
            <a:r>
              <a:rPr lang="en-US" sz="8000" b="1" dirty="0" smtClean="0"/>
              <a:t>What’s </a:t>
            </a:r>
            <a:r>
              <a:rPr lang="en-US" sz="8000" b="1" dirty="0"/>
              <a:t>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Contemporary Teaching &amp; Learning</a:t>
            </a:r>
            <a:br>
              <a:rPr lang="en-AU" b="1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483768" y="1124744"/>
            <a:ext cx="6408712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21st </a:t>
            </a:r>
            <a:r>
              <a:rPr lang="en-US" sz="3600" dirty="0">
                <a:solidFill>
                  <a:srgbClr val="FF0000"/>
                </a:solidFill>
              </a:rPr>
              <a:t>century education integrates technologies,</a:t>
            </a:r>
            <a:r>
              <a:rPr lang="en-US" sz="3600" dirty="0"/>
              <a:t> engaging students in ways not previously possible, </a:t>
            </a:r>
            <a:r>
              <a:rPr lang="en-US" sz="3600" dirty="0">
                <a:solidFill>
                  <a:srgbClr val="FF0000"/>
                </a:solidFill>
              </a:rPr>
              <a:t>creating new learning and teaching possibilities, </a:t>
            </a:r>
            <a:r>
              <a:rPr lang="en-US" sz="3600" dirty="0"/>
              <a:t>enhancing achievement and </a:t>
            </a:r>
            <a:r>
              <a:rPr lang="en-US" sz="3600" dirty="0">
                <a:solidFill>
                  <a:srgbClr val="FF0000"/>
                </a:solidFill>
              </a:rPr>
              <a:t>extending interactions with local and global communities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49986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" y="332655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2074620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" y="3861048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Contemporary Teaching &amp; Learning</a:t>
            </a:r>
            <a:br>
              <a:rPr lang="en-AU" b="1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483768" y="1124744"/>
            <a:ext cx="6408712" cy="500141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The school has a vision to establish an learning environment that will: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excite and motivate students; 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promote independent and flexible learning;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be sustainable and affordable;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enhance and improve learning and teaching to be relevant and engaging; 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integrate different technologies into the everyday classroom experience. 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49986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" y="332655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2074620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" y="3861048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Contemporary Teaching &amp; Learning</a:t>
            </a:r>
            <a:br>
              <a:rPr lang="en-AU" b="1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483768" y="1124744"/>
            <a:ext cx="6408712" cy="5001419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The introduction of the 1:1 MacBook Program is a key initiative that will help us achieve this vision. The 1:1 MacBook program starts a new phase in education at our school. It offers the potential to have a deep impact on our students' education, and the learning process. Experience in our own trial of </a:t>
            </a:r>
            <a:r>
              <a:rPr lang="en-AU" sz="2900" dirty="0" err="1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MacBooks</a:t>
            </a:r>
            <a:r>
              <a:rPr lang="en-AU" sz="2900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 at our school shows that students are quick to adopt new technology, and most will have little difficulty learning their way around their MacBook. </a:t>
            </a:r>
            <a:endParaRPr lang="en-A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49986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" y="332655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2074620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" y="3861048"/>
            <a:ext cx="21939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07 at 5.56.29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5100"/>
            <a:ext cx="8636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28926" y="857232"/>
            <a:ext cx="2928926" cy="6000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857884" y="857232"/>
            <a:ext cx="3286116" cy="600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0" y="857232"/>
            <a:ext cx="2928926" cy="6000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1406" y="100792"/>
            <a:ext cx="9183027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500" dirty="0" smtClean="0">
                <a:latin typeface="Cooper Black" pitchFamily="18" charset="0"/>
              </a:rPr>
              <a:t>3 biggest  paradigm shifts in the world</a:t>
            </a:r>
            <a:endParaRPr lang="en-AU" sz="3500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76294"/>
            <a:ext cx="2643206" cy="45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2" y="5715016"/>
            <a:ext cx="3013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Cooper Black" pitchFamily="18" charset="0"/>
              </a:rPr>
              <a:t>4</a:t>
            </a:r>
            <a:r>
              <a:rPr lang="en-AU" sz="2400" baseline="30000" dirty="0" smtClean="0">
                <a:latin typeface="Cooper Black" pitchFamily="18" charset="0"/>
              </a:rPr>
              <a:t>th</a:t>
            </a:r>
            <a:r>
              <a:rPr lang="en-AU" sz="2400" dirty="0" smtClean="0">
                <a:latin typeface="Cooper Black" pitchFamily="18" charset="0"/>
              </a:rPr>
              <a:t> Century </a:t>
            </a:r>
          </a:p>
          <a:p>
            <a:r>
              <a:rPr lang="en-AU" sz="2400" dirty="0" smtClean="0">
                <a:latin typeface="Cooper Black" pitchFamily="18" charset="0"/>
              </a:rPr>
              <a:t>Alphabet Literacy</a:t>
            </a:r>
            <a:endParaRPr lang="en-AU" sz="2400" dirty="0">
              <a:latin typeface="Cooper Blac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26432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72198" y="5715016"/>
            <a:ext cx="3126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Cooper Black" pitchFamily="18" charset="0"/>
              </a:rPr>
              <a:t>20th Century 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Cooper Black" pitchFamily="18" charset="0"/>
              </a:rPr>
              <a:t>Digital Technology</a:t>
            </a:r>
            <a:endParaRPr lang="en-AU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715016"/>
            <a:ext cx="2421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Cooper Black" pitchFamily="18" charset="0"/>
              </a:rPr>
              <a:t>15</a:t>
            </a:r>
            <a:r>
              <a:rPr lang="en-AU" sz="2400" baseline="30000" dirty="0" smtClean="0">
                <a:latin typeface="Cooper Black" pitchFamily="18" charset="0"/>
              </a:rPr>
              <a:t>th</a:t>
            </a:r>
            <a:r>
              <a:rPr lang="en-AU" sz="2400" dirty="0" smtClean="0">
                <a:latin typeface="Cooper Black" pitchFamily="18" charset="0"/>
              </a:rPr>
              <a:t> Century </a:t>
            </a:r>
          </a:p>
          <a:p>
            <a:r>
              <a:rPr lang="en-AU" sz="2400" dirty="0" smtClean="0">
                <a:latin typeface="Cooper Black" pitchFamily="18" charset="0"/>
              </a:rPr>
              <a:t>Printing Press</a:t>
            </a:r>
            <a:endParaRPr lang="en-AU" sz="2400" dirty="0">
              <a:latin typeface="Cooper Black" pitchFamily="18" charset="0"/>
            </a:endParaRPr>
          </a:p>
        </p:txBody>
      </p:sp>
      <p:pic>
        <p:nvPicPr>
          <p:cNvPr id="14" name="Picture 5" descr="iStock_000005809696Medium.jpg"/>
          <p:cNvPicPr>
            <a:picLocks noChangeAspect="1"/>
          </p:cNvPicPr>
          <p:nvPr/>
        </p:nvPicPr>
        <p:blipFill>
          <a:blip r:embed="rId4" cstate="print"/>
          <a:srcRect r="51806" b="22960"/>
          <a:stretch>
            <a:fillRect/>
          </a:stretch>
        </p:blipFill>
        <p:spPr bwMode="auto">
          <a:xfrm>
            <a:off x="6072198" y="1142984"/>
            <a:ext cx="3071802" cy="44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35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3714752"/>
            <a:ext cx="4714876" cy="1730472"/>
          </a:xfrm>
          <a:prstGeom prst="rect">
            <a:avLst/>
          </a:prstGeom>
          <a:ln/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knowledge &amp; skills were required to be successful?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556" y="404664"/>
            <a:ext cx="5143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rebuchet MS" pitchFamily="34" charset="0"/>
              </a:rPr>
              <a:t>What sort of world were students prepared for?</a:t>
            </a:r>
            <a:endParaRPr lang="en-AU" sz="4400" dirty="0"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692" y="-24"/>
            <a:ext cx="3929058" cy="43991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25" y="3357562"/>
            <a:ext cx="39147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00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D5B8BC65F364CBA0AEF8E5728BFD1" ma:contentTypeVersion="1" ma:contentTypeDescription="Create a new document." ma:contentTypeScope="" ma:versionID="c7a139f1dd72e9ce71a4dae7a8b849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a180fa165c6a47b5204b4c1e2ef6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C90D5A-6C7A-477F-91E7-E173E7B82A7F}"/>
</file>

<file path=customXml/itemProps2.xml><?xml version="1.0" encoding="utf-8"?>
<ds:datastoreItem xmlns:ds="http://schemas.openxmlformats.org/officeDocument/2006/customXml" ds:itemID="{57D28487-8C42-4304-BAFB-515EC2DACD4D}"/>
</file>

<file path=customXml/itemProps3.xml><?xml version="1.0" encoding="utf-8"?>
<ds:datastoreItem xmlns:ds="http://schemas.openxmlformats.org/officeDocument/2006/customXml" ds:itemID="{21DEF593-6A39-4B74-95AB-B81109B708EA}"/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1517</Words>
  <Application>Microsoft Macintosh PowerPoint</Application>
  <PresentationFormat>On-screen Show (4:3)</PresentationFormat>
  <Paragraphs>202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4_Office Theme</vt:lpstr>
      <vt:lpstr>PowerPoint Presentation</vt:lpstr>
      <vt:lpstr>   </vt:lpstr>
      <vt:lpstr>PowerPoint Presentation</vt:lpstr>
      <vt:lpstr>Contemporary Teaching &amp; Learning </vt:lpstr>
      <vt:lpstr>Contemporary Teaching &amp; Learning </vt:lpstr>
      <vt:lpstr>Contemporary Teaching &amp; Learning </vt:lpstr>
      <vt:lpstr>PowerPoint Presentation</vt:lpstr>
      <vt:lpstr>PowerPoint Presentation</vt:lpstr>
      <vt:lpstr>PowerPoint Presentation</vt:lpstr>
      <vt:lpstr>My name is Rani and I am six years old.</vt:lpstr>
      <vt:lpstr>Hello, my name is Adam. I am five today.</vt:lpstr>
      <vt:lpstr>PowerPoint Presentation</vt:lpstr>
      <vt:lpstr>PowerPoint Presentation</vt:lpstr>
      <vt:lpstr>PowerPoint Presentation</vt:lpstr>
      <vt:lpstr>PowerPoint Presentation</vt:lpstr>
      <vt:lpstr>When 1:1...What the research tells 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Device</vt:lpstr>
      <vt:lpstr>Software – BCE Image</vt:lpstr>
      <vt:lpstr>The Package Includes:</vt:lpstr>
      <vt:lpstr>Are the computers covered by insurance for damage? </vt:lpstr>
      <vt:lpstr> Insurance - Loss or Theft </vt:lpstr>
      <vt:lpstr>Cost of the Program </vt:lpstr>
      <vt:lpstr>Some Questions</vt:lpstr>
      <vt:lpstr>PowerPoint Presentation</vt:lpstr>
      <vt:lpstr>PowerPoint Presentation</vt:lpstr>
    </vt:vector>
  </TitlesOfParts>
  <Company>Brisbane Catholic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swtaylor</dc:creator>
  <cp:lastModifiedBy>User</cp:lastModifiedBy>
  <cp:revision>82</cp:revision>
  <cp:lastPrinted>2012-09-12T05:42:12Z</cp:lastPrinted>
  <dcterms:created xsi:type="dcterms:W3CDTF">2012-09-10T23:56:38Z</dcterms:created>
  <dcterms:modified xsi:type="dcterms:W3CDTF">2013-08-07T09:43:45Z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0x010100717D5B8BC65F364CBA0AEF8E5728BFD1</vt:lpwstr>
  </property>
  <property fmtid="{D5CDD505-2E9C-101B-9397-08002B2CF9AE}" pid="3" name="Order">
    <vt:r8>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